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Play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5" roundtripDataSignature="AMtx7mi2uQYljuJjlO1yNLWwkk6EQipy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D2F74E7-4266-4B97-8BD8-D8AD3B4DAB7A}">
  <a:tblStyle styleId="{CD2F74E7-4266-4B97-8BD8-D8AD3B4DAB7A}" styleName="Table_0">
    <a:wholeTbl>
      <a:tcTxStyle b="off" i="off">
        <a:font>
          <a:latin typeface="Aptos"/>
          <a:ea typeface="Aptos"/>
          <a:cs typeface="Aptos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7E9EC"/>
          </a:solidFill>
        </a:fill>
      </a:tcStyle>
    </a:wholeTbl>
    <a:band1H>
      <a:tcTxStyle b="off" i="off"/>
      <a:tcStyle>
        <a:fill>
          <a:solidFill>
            <a:srgbClr val="CAD1D8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AD1D8"/>
          </a:solidFill>
        </a:fill>
      </a:tcStyle>
    </a:band1V>
    <a:band2V>
      <a:tcTxStyle b="off" i="off"/>
    </a:band2V>
    <a:la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y-bold.fntdata"/><Relationship Id="rId23" Type="http://schemas.openxmlformats.org/officeDocument/2006/relationships/font" Target="fonts/Play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5" name="Google Shape;16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0" name="Google Shape;18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ac8de661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2" name="Google Shape;192;g3ac8de6613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5" name="Google Shape;205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1" name="Google Shape;211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9" name="Google Shape;219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0" name="Google Shape;11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8" name="Google Shape;11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" name="Google Shape;12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4" name="Google Shape;13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1" name="Google Shape;14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19.png"/><Relationship Id="rId6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Relationship Id="rId5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4.jpg"/><Relationship Id="rId5" Type="http://schemas.openxmlformats.org/officeDocument/2006/relationships/image" Target="../media/image3.jp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614314" y="2293257"/>
            <a:ext cx="4867373" cy="8248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lay"/>
              <a:buNone/>
            </a:pPr>
            <a:r>
              <a:rPr lang="es-ES" sz="4800"/>
              <a:t>RedPatrullApp</a:t>
            </a:r>
            <a:endParaRPr sz="4800"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614314" y="3167925"/>
            <a:ext cx="4867373" cy="571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ES"/>
              <a:t>Presentación Final Capstone</a:t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udahuel - Wikipedia, la enciclopedia libre" id="87" name="Google Shape;87;p1"/>
          <p:cNvPicPr preferRelativeResize="0"/>
          <p:nvPr/>
        </p:nvPicPr>
        <p:blipFill rotWithShape="1">
          <a:blip r:embed="rId4">
            <a:alphaModFix/>
          </a:blip>
          <a:srcRect b="0" l="0" r="45719" t="0"/>
          <a:stretch/>
        </p:blipFill>
        <p:spPr>
          <a:xfrm>
            <a:off x="6096000" y="6070"/>
            <a:ext cx="6096000" cy="6317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"/>
          <p:cNvSpPr txBox="1"/>
          <p:nvPr>
            <p:ph type="title"/>
          </p:nvPr>
        </p:nvSpPr>
        <p:spPr>
          <a:xfrm>
            <a:off x="838200" y="365126"/>
            <a:ext cx="10515600" cy="10443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Fases del Proyecto</a:t>
            </a:r>
            <a:endParaRPr sz="3600"/>
          </a:p>
        </p:txBody>
      </p:sp>
      <p:sp>
        <p:nvSpPr>
          <p:cNvPr id="160" name="Google Shape;160;p9"/>
          <p:cNvSpPr txBox="1"/>
          <p:nvPr>
            <p:ph idx="1" type="body"/>
          </p:nvPr>
        </p:nvSpPr>
        <p:spPr>
          <a:xfrm>
            <a:off x="838200" y="1409507"/>
            <a:ext cx="6447971" cy="5083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Planificación y Análisis:</a:t>
            </a: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Definición de objetivos, alcance, requisitos y viabilidad. Se establece </a:t>
            </a:r>
            <a:r>
              <a:rPr b="0" i="1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qué</a:t>
            </a: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se necesita.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Diseño:</a:t>
            </a: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Definición de arquitectura, base de datos, interfaces y componentes. Se detalla </a:t>
            </a:r>
            <a:r>
              <a:rPr b="0" i="1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cómo</a:t>
            </a: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se construirá.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Desarrollo:</a:t>
            </a: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Construcción del sistema, programación de funcionalidades y configuración del entorno.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Pruebas:</a:t>
            </a: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Validación del funcionamiento, detección y corrección de errores.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Documentación y Capacitación:</a:t>
            </a: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Creación de manuales y formación de usuarios finales u operativos.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Cierre:</a:t>
            </a: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Entrega del producto, aceptación formal, liberación de recursos y registro de aprendizajes.</a:t>
            </a:r>
            <a:endParaRPr/>
          </a:p>
        </p:txBody>
      </p:sp>
      <p:pic>
        <p:nvPicPr>
          <p:cNvPr id="161" name="Google Shape;16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9"/>
          <p:cNvPicPr preferRelativeResize="0"/>
          <p:nvPr/>
        </p:nvPicPr>
        <p:blipFill rotWithShape="1">
          <a:blip r:embed="rId4">
            <a:alphaModFix/>
          </a:blip>
          <a:srcRect b="0" l="12921" r="12666" t="0"/>
          <a:stretch/>
        </p:blipFill>
        <p:spPr>
          <a:xfrm>
            <a:off x="7489372" y="1524000"/>
            <a:ext cx="4252686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"/>
          <p:cNvSpPr txBox="1"/>
          <p:nvPr>
            <p:ph type="title"/>
          </p:nvPr>
        </p:nvSpPr>
        <p:spPr>
          <a:xfrm>
            <a:off x="281976" y="2548900"/>
            <a:ext cx="36675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lay"/>
              <a:buNone/>
            </a:pPr>
            <a:r>
              <a:rPr lang="es-ES" sz="3600"/>
              <a:t>Arquitectura del Sistema</a:t>
            </a:r>
            <a:endParaRPr/>
          </a:p>
        </p:txBody>
      </p:sp>
      <p:pic>
        <p:nvPicPr>
          <p:cNvPr id="168" name="Google Shape;168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1557" y="1"/>
            <a:ext cx="7660500" cy="632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2"/>
          <p:cNvSpPr txBox="1"/>
          <p:nvPr>
            <p:ph type="title"/>
          </p:nvPr>
        </p:nvSpPr>
        <p:spPr>
          <a:xfrm>
            <a:off x="878550" y="597075"/>
            <a:ext cx="32949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lay"/>
              <a:buNone/>
            </a:pPr>
            <a:r>
              <a:rPr lang="es-ES" sz="3600"/>
              <a:t>Modelo de datos</a:t>
            </a:r>
            <a:endParaRPr/>
          </a:p>
        </p:txBody>
      </p:sp>
      <p:sp>
        <p:nvSpPr>
          <p:cNvPr id="175" name="Google Shape;175;p12"/>
          <p:cNvSpPr txBox="1"/>
          <p:nvPr>
            <p:ph idx="1" type="body"/>
          </p:nvPr>
        </p:nvSpPr>
        <p:spPr>
          <a:xfrm>
            <a:off x="878550" y="2265401"/>
            <a:ext cx="4520100" cy="15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El modelo de datos se diseñó según la estructura nativa de Firebase Firestore, que utiliza colecciones y documentos en lugar de tablas relacionales. </a:t>
            </a:r>
            <a:endParaRPr sz="2000"/>
          </a:p>
        </p:txBody>
      </p:sp>
      <p:pic>
        <p:nvPicPr>
          <p:cNvPr id="176" name="Google Shape;17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0918" y="365125"/>
            <a:ext cx="5806445" cy="5724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3"/>
          <p:cNvSpPr txBox="1"/>
          <p:nvPr>
            <p:ph type="title"/>
          </p:nvPr>
        </p:nvSpPr>
        <p:spPr>
          <a:xfrm>
            <a:off x="838200" y="489810"/>
            <a:ext cx="105156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Tecnologías Implementadas</a:t>
            </a:r>
            <a:endParaRPr/>
          </a:p>
        </p:txBody>
      </p:sp>
      <p:sp>
        <p:nvSpPr>
          <p:cNvPr id="183" name="Google Shape;183;p13"/>
          <p:cNvSpPr txBox="1"/>
          <p:nvPr>
            <p:ph idx="1" type="body"/>
          </p:nvPr>
        </p:nvSpPr>
        <p:spPr>
          <a:xfrm>
            <a:off x="838200" y="1496406"/>
            <a:ext cx="6979800" cy="53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s-ES" sz="1600"/>
              <a:t>Frontend y Cliente</a:t>
            </a:r>
            <a:endParaRPr sz="1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s-ES" sz="1600"/>
              <a:t>Móvil:</a:t>
            </a:r>
            <a:r>
              <a:rPr lang="es-ES" sz="1600"/>
              <a:t> Flutter para el desarrollo de la aplicación móvil.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s-ES" sz="1600"/>
              <a:t>Web (Dashboard):</a:t>
            </a:r>
            <a:r>
              <a:rPr lang="es-ES" sz="1600"/>
              <a:t> React para la construcción de la aplicación web, alojada en un Browser.</a:t>
            </a:r>
            <a:br>
              <a:rPr lang="es-ES" sz="1600"/>
            </a:br>
            <a:endParaRPr sz="1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es-ES" sz="1600"/>
              <a:t>Backend y Servicios</a:t>
            </a:r>
            <a:endParaRPr sz="16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s-ES" sz="1600"/>
              <a:t>Plataforma Central:</a:t>
            </a:r>
            <a:r>
              <a:rPr lang="es-ES" sz="1600"/>
              <a:t> Firebase (Server).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s-ES" sz="1600"/>
              <a:t>Autenticación:</a:t>
            </a:r>
            <a:r>
              <a:rPr lang="es-ES" sz="1600"/>
              <a:t> Firebase Authentication para la gestión de acceso de usuarios.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s-ES" sz="1600"/>
              <a:t>Base de Datos:</a:t>
            </a:r>
            <a:r>
              <a:rPr lang="es-ES" sz="1600"/>
              <a:t> Firestore para el almacenamiento de datos de los incidentes.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s-ES" sz="1600"/>
              <a:t>Lógica de Negocio:</a:t>
            </a:r>
            <a:r>
              <a:rPr lang="es-ES" sz="1600"/>
              <a:t> Cloud Functions para ejecutar el código del backend.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s-ES" sz="1600"/>
              <a:t>Alojamiento Web:</a:t>
            </a:r>
            <a:r>
              <a:rPr lang="es-ES" sz="1600"/>
              <a:t> Firebase Hosting para la aplicación web (dashboard).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s-ES" sz="1600"/>
              <a:t>Mapas:</a:t>
            </a:r>
            <a:r>
              <a:rPr lang="es-ES" sz="1600"/>
              <a:t> Leaflet como API para la visualización de mapas y datos geográficos.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b="1" lang="es-ES" sz="1600"/>
              <a:t>Almacenamiento de Medios:</a:t>
            </a:r>
            <a:r>
              <a:rPr lang="es-ES" sz="1600"/>
              <a:t> Cloudinary como repositorio para las imágenes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84" name="Google Shape;184;p13"/>
          <p:cNvSpPr/>
          <p:nvPr/>
        </p:nvSpPr>
        <p:spPr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8120" y="1237346"/>
            <a:ext cx="3605095" cy="8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3"/>
          <p:cNvPicPr preferRelativeResize="0"/>
          <p:nvPr/>
        </p:nvPicPr>
        <p:blipFill rotWithShape="1">
          <a:blip r:embed="rId4">
            <a:alphaModFix/>
          </a:blip>
          <a:srcRect b="0" l="0" r="42701" t="0"/>
          <a:stretch/>
        </p:blipFill>
        <p:spPr>
          <a:xfrm>
            <a:off x="8875135" y="3153732"/>
            <a:ext cx="1804366" cy="107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564921" y="4718548"/>
            <a:ext cx="2229161" cy="847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3"/>
          <p:cNvPicPr preferRelativeResize="0"/>
          <p:nvPr/>
        </p:nvPicPr>
        <p:blipFill rotWithShape="1">
          <a:blip r:embed="rId4">
            <a:alphaModFix/>
          </a:blip>
          <a:srcRect b="0" l="56541" r="0" t="0"/>
          <a:stretch/>
        </p:blipFill>
        <p:spPr>
          <a:xfrm>
            <a:off x="8058715" y="4492213"/>
            <a:ext cx="1368553" cy="107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ac8de66137_0_0"/>
          <p:cNvSpPr txBox="1"/>
          <p:nvPr>
            <p:ph type="title"/>
          </p:nvPr>
        </p:nvSpPr>
        <p:spPr>
          <a:xfrm>
            <a:off x="838200" y="489810"/>
            <a:ext cx="10515600" cy="8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Tecnologías Implementadas (Backend y Servicios)</a:t>
            </a:r>
            <a:endParaRPr/>
          </a:p>
        </p:txBody>
      </p:sp>
      <p:sp>
        <p:nvSpPr>
          <p:cNvPr id="195" name="Google Shape;195;g3ac8de66137_0_0"/>
          <p:cNvSpPr txBox="1"/>
          <p:nvPr>
            <p:ph idx="1" type="body"/>
          </p:nvPr>
        </p:nvSpPr>
        <p:spPr>
          <a:xfrm>
            <a:off x="4921625" y="1526650"/>
            <a:ext cx="5970600" cy="16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ES" sz="1600"/>
              <a:t>Firebase Authentication para la gestión de acceso de usuarios.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ES" sz="1600"/>
              <a:t>Firestore para el almacenamiento de datos de los incidentes.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ES" sz="1600"/>
              <a:t>Firebase Hosting para la aplicación web (dashboard)</a:t>
            </a:r>
            <a:endParaRPr/>
          </a:p>
        </p:txBody>
      </p:sp>
      <p:sp>
        <p:nvSpPr>
          <p:cNvPr id="196" name="Google Shape;196;g3ac8de66137_0_0"/>
          <p:cNvSpPr/>
          <p:nvPr/>
        </p:nvSpPr>
        <p:spPr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g3ac8de66137_0_0"/>
          <p:cNvPicPr preferRelativeResize="0"/>
          <p:nvPr/>
        </p:nvPicPr>
        <p:blipFill rotWithShape="1">
          <a:blip r:embed="rId3">
            <a:alphaModFix/>
          </a:blip>
          <a:srcRect b="0" l="0" r="42703" t="0"/>
          <a:stretch/>
        </p:blipFill>
        <p:spPr>
          <a:xfrm>
            <a:off x="1755950" y="1526650"/>
            <a:ext cx="2379000" cy="141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3ac8de66137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8421" y="3460261"/>
            <a:ext cx="2229161" cy="847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3ac8de66137_0_0"/>
          <p:cNvPicPr preferRelativeResize="0"/>
          <p:nvPr/>
        </p:nvPicPr>
        <p:blipFill rotWithShape="1">
          <a:blip r:embed="rId3">
            <a:alphaModFix/>
          </a:blip>
          <a:srcRect b="0" l="56542" r="0" t="0"/>
          <a:stretch/>
        </p:blipFill>
        <p:spPr>
          <a:xfrm>
            <a:off x="2350990" y="4825438"/>
            <a:ext cx="1368554" cy="107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3ac8de66137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6323207"/>
            <a:ext cx="12192001" cy="534793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3ac8de66137_0_0"/>
          <p:cNvSpPr txBox="1"/>
          <p:nvPr/>
        </p:nvSpPr>
        <p:spPr>
          <a:xfrm>
            <a:off x="4780425" y="3773975"/>
            <a:ext cx="5143500" cy="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ES" sz="1600">
                <a:solidFill>
                  <a:schemeClr val="dk1"/>
                </a:solidFill>
              </a:rPr>
              <a:t>Leaflet como API para la visualización de mapas y datos geográficos.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02" name="Google Shape;202;g3ac8de66137_0_0"/>
          <p:cNvSpPr txBox="1"/>
          <p:nvPr/>
        </p:nvSpPr>
        <p:spPr>
          <a:xfrm>
            <a:off x="4921625" y="5048588"/>
            <a:ext cx="3000000" cy="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s-ES" sz="1600">
                <a:solidFill>
                  <a:schemeClr val="dk1"/>
                </a:solidFill>
              </a:rPr>
              <a:t>Cloudinary como repositorio para las imágenes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4"/>
          <p:cNvSpPr txBox="1"/>
          <p:nvPr>
            <p:ph type="title"/>
          </p:nvPr>
        </p:nvSpPr>
        <p:spPr>
          <a:xfrm>
            <a:off x="2907792" y="2766218"/>
            <a:ext cx="6376416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s-ES"/>
              <a:t>Demostración del Proyecto</a:t>
            </a:r>
            <a:endParaRPr/>
          </a:p>
        </p:txBody>
      </p:sp>
      <p:pic>
        <p:nvPicPr>
          <p:cNvPr id="208" name="Google Shape;20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Obstáculos Presentados durante el Desarrollo</a:t>
            </a:r>
            <a:endParaRPr/>
          </a:p>
        </p:txBody>
      </p:sp>
      <p:pic>
        <p:nvPicPr>
          <p:cNvPr id="214" name="Google Shape;21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7"/>
          <p:cNvSpPr txBox="1"/>
          <p:nvPr>
            <p:ph idx="1" type="body"/>
          </p:nvPr>
        </p:nvSpPr>
        <p:spPr>
          <a:xfrm>
            <a:off x="634050" y="2299150"/>
            <a:ext cx="69870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Diseñar una interfaz intuitiva para patrulleros con poca experiencia tecnológica.</a:t>
            </a:r>
            <a:endParaRPr/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Garantizar pruebas suficientes antes del despliegue.</a:t>
            </a:r>
            <a:endParaRPr/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Ajustarse al cronograma de desarrollo y evitar retrasos.</a:t>
            </a:r>
            <a:endParaRPr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s-ES" sz="2000"/>
              <a:t>Integrar correctamente las funcionalidades entre frontend, backend y base de datos.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s-ES" sz="2000"/>
              <a:t>Buscar tecnologías free para el desarrollo sin costo.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s-ES" sz="2000"/>
              <a:t>Implementar OCR para el escaneo de boletas y odómetro </a:t>
            </a:r>
            <a:b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17" title="corredor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1175" y="1690707"/>
            <a:ext cx="3884451" cy="388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8"/>
          <p:cNvSpPr txBox="1"/>
          <p:nvPr>
            <p:ph type="title"/>
          </p:nvPr>
        </p:nvSpPr>
        <p:spPr>
          <a:xfrm>
            <a:off x="838200" y="71191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Les invitamos a hacer Preguntas</a:t>
            </a:r>
            <a:endParaRPr/>
          </a:p>
        </p:txBody>
      </p:sp>
      <p:pic>
        <p:nvPicPr>
          <p:cNvPr id="222" name="Google Shape;22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0700" y="2037473"/>
            <a:ext cx="4972105" cy="3980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>
            <p:ph type="title"/>
          </p:nvPr>
        </p:nvSpPr>
        <p:spPr>
          <a:xfrm>
            <a:off x="838199" y="306042"/>
            <a:ext cx="10515600" cy="83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Integrantes del Proyecto</a:t>
            </a:r>
            <a:endParaRPr/>
          </a:p>
        </p:txBody>
      </p:sp>
      <p:pic>
        <p:nvPicPr>
          <p:cNvPr id="93" name="Google Shape;93;p2"/>
          <p:cNvPicPr preferRelativeResize="0"/>
          <p:nvPr/>
        </p:nvPicPr>
        <p:blipFill rotWithShape="1">
          <a:blip r:embed="rId3">
            <a:alphaModFix/>
          </a:blip>
          <a:srcRect b="25334" l="0" r="0" t="14359"/>
          <a:stretch/>
        </p:blipFill>
        <p:spPr>
          <a:xfrm>
            <a:off x="984504" y="1300479"/>
            <a:ext cx="2767075" cy="2920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ersona posando delante de una pared&#10;&#10;El contenido generado por IA puede ser incorrecto." id="94" name="Google Shape;94;p2"/>
          <p:cNvPicPr preferRelativeResize="0"/>
          <p:nvPr/>
        </p:nvPicPr>
        <p:blipFill rotWithShape="1">
          <a:blip r:embed="rId4">
            <a:alphaModFix/>
          </a:blip>
          <a:srcRect b="7866" l="17775" r="32731" t="0"/>
          <a:stretch/>
        </p:blipFill>
        <p:spPr>
          <a:xfrm>
            <a:off x="8545321" y="1312790"/>
            <a:ext cx="2777003" cy="2908017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 txBox="1"/>
          <p:nvPr/>
        </p:nvSpPr>
        <p:spPr>
          <a:xfrm>
            <a:off x="838199" y="4519531"/>
            <a:ext cx="3224639" cy="1603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Renato Acuña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Cargo: Analista Programador</a:t>
            </a:r>
            <a:b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Funciones: Diseña, codifica y prueba los componentes de software necesarios para las funcionalidades.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4599432" y="4484919"/>
            <a:ext cx="3368911" cy="1603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Vicente González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Cargo: Analista QA</a:t>
            </a:r>
            <a:b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Funciones:</a:t>
            </a:r>
            <a:b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Garantiza la calidad del producto mediante la planificación y ejecución de pruebas (manuales y/o automatizadas).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8504937" y="4519531"/>
            <a:ext cx="3000027" cy="16033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Gabriel Orellana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Cargo: Jefe de Proyecto</a:t>
            </a:r>
            <a:b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Funciones:</a:t>
            </a:r>
            <a:b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Lidera, planifica y controla la ejecución del proyecto para cumplir con el alcance, el y el cronograma.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 b="19145" l="-2206" r="4903" t="7415"/>
          <a:stretch/>
        </p:blipFill>
        <p:spPr>
          <a:xfrm>
            <a:off x="4697441" y="1312790"/>
            <a:ext cx="2902018" cy="2920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-1" y="6340095"/>
            <a:ext cx="12192000" cy="534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Descripción del Proyecto</a:t>
            </a:r>
            <a:endParaRPr/>
          </a:p>
        </p:txBody>
      </p:sp>
      <p:sp>
        <p:nvSpPr>
          <p:cNvPr id="105" name="Google Shape;105;p3"/>
          <p:cNvSpPr txBox="1"/>
          <p:nvPr>
            <p:ph idx="1" type="body"/>
          </p:nvPr>
        </p:nvSpPr>
        <p:spPr>
          <a:xfrm>
            <a:off x="838200" y="1825625"/>
            <a:ext cx="482237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sz="2000"/>
              <a:t>Problema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s-ES" sz="2000"/>
              <a:t>Los patrulleros de Pudahuel gestionan incidentes por WhatsApp, generando datos dispersos, sin trazabilidad ni seguridad. Esto no solo afecta la coordinación, sino que además expone información sensible, </a:t>
            </a:r>
            <a:r>
              <a:rPr b="1" lang="es-ES" sz="2000"/>
              <a:t>incumpliendo la Ley 21.719 de Protección de Datos Personales</a:t>
            </a:r>
            <a:br>
              <a:rPr b="1" lang="es-ES" sz="2000"/>
            </a:br>
            <a:br>
              <a:rPr b="1" lang="es-ES" sz="2000"/>
            </a:br>
            <a:r>
              <a:rPr lang="es-ES" sz="2000"/>
              <a:t>La Ley 21.719 protege los datos personales y sensibles, regulando cómo deben ser tratados, almacenados y resguardados por las instituciones, garantizando privacidad, seguridad y derechos de los ciudadanos.</a:t>
            </a:r>
            <a:endParaRPr sz="2000"/>
          </a:p>
        </p:txBody>
      </p:sp>
      <p:pic>
        <p:nvPicPr>
          <p:cNvPr id="106" name="Google Shape;10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3"/>
          <p:cNvPicPr preferRelativeResize="0"/>
          <p:nvPr/>
        </p:nvPicPr>
        <p:blipFill rotWithShape="1">
          <a:blip r:embed="rId4">
            <a:alphaModFix/>
          </a:blip>
          <a:srcRect b="5729" l="0" r="0" t="-5730"/>
          <a:stretch/>
        </p:blipFill>
        <p:spPr>
          <a:xfrm>
            <a:off x="6258475" y="1869948"/>
            <a:ext cx="5280500" cy="35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Descripción del Proyecto</a:t>
            </a:r>
            <a:endParaRPr/>
          </a:p>
        </p:txBody>
      </p:sp>
      <p:sp>
        <p:nvSpPr>
          <p:cNvPr id="113" name="Google Shape;113;p4"/>
          <p:cNvSpPr txBox="1"/>
          <p:nvPr/>
        </p:nvSpPr>
        <p:spPr>
          <a:xfrm>
            <a:off x="838200" y="1831278"/>
            <a:ext cx="5140221" cy="31180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Propuesta de solución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Desarrollar un sistema centralizado de gestión de incidentes que permita registrar, ordenar y analizar la información en tiempo real. El sistema ofrecerá trazabilidad completa, mejor comunicación interna y herramientas de análisis para optimizar la toma de decisiones y mejorar la seguridad comunal.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17950" y="1755652"/>
            <a:ext cx="4780993" cy="3346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Descripción del Caso</a:t>
            </a:r>
            <a:endParaRPr/>
          </a:p>
        </p:txBody>
      </p:sp>
      <p:sp>
        <p:nvSpPr>
          <p:cNvPr id="121" name="Google Shape;121;p5"/>
          <p:cNvSpPr txBox="1"/>
          <p:nvPr>
            <p:ph idx="1" type="body"/>
          </p:nvPr>
        </p:nvSpPr>
        <p:spPr>
          <a:xfrm>
            <a:off x="838200" y="1825625"/>
            <a:ext cx="10116127" cy="14348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sz="2000"/>
              <a:t>Objetivo General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Diseñar e implementar un sistema centralizado que mejore la coordinación, trazabilidad y análisis de los incidentes de seguridad reportados por los patrulleros en Pudahuel.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22" name="Google Shape;122;p5"/>
          <p:cNvSpPr txBox="1"/>
          <p:nvPr/>
        </p:nvSpPr>
        <p:spPr>
          <a:xfrm>
            <a:off x="838200" y="3158836"/>
            <a:ext cx="10300855" cy="3334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 General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Centralizar y estructurar la información de los incidentes reportados.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Permitir el seguimiento detallado de cada incidente desde el reporte hasta su resolución.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Integrar herramientas de análisis para identificar patrones y zonas críticas.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Mejorar la comunicación entre patrulleros y supervisores mediante un flujo de información formal.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Generar reportes y métricas para la toma de decisiones estratégicas.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E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Optimizar la eficiencia operativa en la gestión de incidentes.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Alcances del Proyecto</a:t>
            </a:r>
            <a:endParaRPr/>
          </a:p>
        </p:txBody>
      </p:sp>
      <p:sp>
        <p:nvSpPr>
          <p:cNvPr id="129" name="Google Shape;129;p6"/>
          <p:cNvSpPr txBox="1"/>
          <p:nvPr>
            <p:ph idx="1" type="body"/>
          </p:nvPr>
        </p:nvSpPr>
        <p:spPr>
          <a:xfrm>
            <a:off x="838200" y="1583575"/>
            <a:ext cx="8077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sz="2000"/>
              <a:t>El sistema incluirá: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s-ES" sz="2000"/>
              <a:t>Gestión de usuarios:</a:t>
            </a:r>
            <a:r>
              <a:rPr lang="es-ES" sz="2000"/>
              <a:t> autenticación, creación, edición, desactivación y asignación de roles.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s-ES" sz="2000"/>
              <a:t>Gestión de incidentes:</a:t>
            </a:r>
            <a:r>
              <a:rPr lang="es-ES" sz="2000"/>
              <a:t> registro completo de incidentes por parte de inspectores, con ubicación, categoría, descripción y evidencias.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s-ES" sz="2000"/>
              <a:t>Monitoreo operativo:</a:t>
            </a:r>
            <a:r>
              <a:rPr lang="es-ES" sz="2000"/>
              <a:t> visualización de ubicación en tiempo casi real de patrullas y asignación de patrullas a incidentes.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s-ES" sz="2000"/>
              <a:t>Historial y análisis:</a:t>
            </a:r>
            <a:r>
              <a:rPr lang="es-ES" sz="2000"/>
              <a:t> acceso a historial, filtros avanzados, gráficos analíticos, mapas de calor y comparación de periodos.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s-ES" sz="2000"/>
              <a:t>Reportes y exportación:</a:t>
            </a:r>
            <a:r>
              <a:rPr lang="es-ES" sz="2000"/>
              <a:t> generación de reportes estructurados y exportación de datos para análisis externo.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s-ES" sz="2000"/>
              <a:t>Registro de recursos logísticos:</a:t>
            </a:r>
            <a:r>
              <a:rPr lang="es-ES" sz="2000"/>
              <a:t> registro de recargas de combustible por parte de los conductores.</a:t>
            </a:r>
            <a:endParaRPr/>
          </a:p>
        </p:txBody>
      </p:sp>
      <p:pic>
        <p:nvPicPr>
          <p:cNvPr id="130" name="Google Shape;13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14050" y="2781023"/>
            <a:ext cx="1848125" cy="184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Limitaciones del Proyecto</a:t>
            </a:r>
            <a:endParaRPr/>
          </a:p>
        </p:txBody>
      </p:sp>
      <p:sp>
        <p:nvSpPr>
          <p:cNvPr id="137" name="Google Shape;137;p7"/>
          <p:cNvSpPr txBox="1"/>
          <p:nvPr>
            <p:ph idx="1" type="body"/>
          </p:nvPr>
        </p:nvSpPr>
        <p:spPr>
          <a:xfrm>
            <a:off x="838200" y="1825625"/>
            <a:ext cx="8026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sz="2000"/>
              <a:t>El proyecto </a:t>
            </a:r>
            <a:r>
              <a:rPr b="1" lang="es-ES" sz="2000"/>
              <a:t>no contempla</a:t>
            </a:r>
            <a:r>
              <a:rPr lang="es-ES" sz="2000"/>
              <a:t>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Integración con sistemas externos de seguridad (Carabineros, 133, SOSAFE u otros).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Transmisión GPS en tiempo real al 100%.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Automatización de decisiones operativas (por ejemplo, asignación automática de patrullas mediante IA).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Gestión financiera completa de recursos (solo se registra combustible, no presupuestos ni costos totales).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Análisis predictivo avanzado (solo análisis descriptivo y comparativo)....</a:t>
            </a:r>
            <a:endParaRPr/>
          </a:p>
        </p:txBody>
      </p:sp>
      <p:pic>
        <p:nvPicPr>
          <p:cNvPr id="138" name="Google Shape;13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/>
          <p:nvPr>
            <p:ph type="title"/>
          </p:nvPr>
        </p:nvSpPr>
        <p:spPr>
          <a:xfrm>
            <a:off x="1001267" y="392557"/>
            <a:ext cx="448985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Metodología de trabajo</a:t>
            </a:r>
            <a:endParaRPr/>
          </a:p>
        </p:txBody>
      </p:sp>
      <p:sp>
        <p:nvSpPr>
          <p:cNvPr id="144" name="Google Shape;144;p8"/>
          <p:cNvSpPr txBox="1"/>
          <p:nvPr>
            <p:ph idx="1" type="body"/>
          </p:nvPr>
        </p:nvSpPr>
        <p:spPr>
          <a:xfrm>
            <a:off x="1001267" y="1871345"/>
            <a:ext cx="4489851" cy="34989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sz="2000"/>
              <a:t>Se utilizó la metodología </a:t>
            </a:r>
            <a:r>
              <a:rPr i="1" lang="es-ES" sz="2000"/>
              <a:t>Waterfall</a:t>
            </a:r>
            <a:r>
              <a:rPr lang="es-ES" sz="2000"/>
              <a:t> debido a que las funcionalidades del proyecto estaban claras desde el inicio.</a:t>
            </a:r>
            <a:br>
              <a:rPr lang="es-ES" sz="2000"/>
            </a:br>
            <a:r>
              <a:rPr lang="es-ES" sz="2000"/>
              <a:t>Esto se logró gracias a que un integrante del equipo era </a:t>
            </a:r>
            <a:r>
              <a:rPr b="1" lang="es-ES" sz="2000"/>
              <a:t>inspector de seguridad municipal en Pudahuel</a:t>
            </a:r>
            <a:r>
              <a:rPr lang="es-ES" sz="2000"/>
              <a:t>, aportando conocimiento directo sobre las necesidades reales del sistema.</a:t>
            </a:r>
            <a:endParaRPr sz="2000"/>
          </a:p>
        </p:txBody>
      </p:sp>
      <p:pic>
        <p:nvPicPr>
          <p:cNvPr id="145" name="Google Shape;14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etodología Waterfall vs Metodología Agile • DoneTonic" id="146" name="Google Shape;146;p8"/>
          <p:cNvPicPr preferRelativeResize="0"/>
          <p:nvPr/>
        </p:nvPicPr>
        <p:blipFill rotWithShape="1">
          <a:blip r:embed="rId4">
            <a:alphaModFix/>
          </a:blip>
          <a:srcRect b="20635" l="5288" r="15317" t="8677"/>
          <a:stretch/>
        </p:blipFill>
        <p:spPr>
          <a:xfrm>
            <a:off x="6096000" y="812800"/>
            <a:ext cx="5515428" cy="4847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es-ES" sz="3600"/>
              <a:t>Resumen Cronograma del Proyecto</a:t>
            </a:r>
            <a:endParaRPr/>
          </a:p>
        </p:txBody>
      </p:sp>
      <p:graphicFrame>
        <p:nvGraphicFramePr>
          <p:cNvPr id="152" name="Google Shape;152;p10"/>
          <p:cNvGraphicFramePr/>
          <p:nvPr/>
        </p:nvGraphicFramePr>
        <p:xfrm>
          <a:off x="1372725" y="186178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{CD2F74E7-4266-4B97-8BD8-D8AD3B4DAB7A}</a:tableStyleId>
              </a:tblPr>
              <a:tblGrid>
                <a:gridCol w="3003850"/>
                <a:gridCol w="324232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b="1" lang="es-ES" sz="1800" u="none" cap="none" strike="noStrike"/>
                        <a:t>Fase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b="1" lang="es-ES" sz="1800" u="none" cap="none" strike="noStrike"/>
                        <a:t>Duración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Planificación y Análisis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1 semana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Diseño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2 semanas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  <a:tr h="350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Desarrollo de funcionalidades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8 semanas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Pruebas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1 semana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Documentación y Capacitación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3 días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Cierre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s-ES" sz="1800" u="none" cap="none" strike="noStrike"/>
                        <a:t>2 días</a:t>
                      </a:r>
                      <a:endParaRPr sz="1400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pic>
        <p:nvPicPr>
          <p:cNvPr id="153" name="Google Shape;15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23207"/>
            <a:ext cx="12192000" cy="534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15900" y="2232650"/>
            <a:ext cx="2586650" cy="258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2025-11-21T22:40:49Z</dcterms:created>
  <dc:creator>GABRIEL BENJAMIN ORELLANA CARDENAS</dc:creator>
</cp:coreProperties>
</file>